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0"/>
  </p:notesMasterIdLst>
  <p:sldIdLst>
    <p:sldId id="327" r:id="rId2"/>
    <p:sldId id="374" r:id="rId3"/>
    <p:sldId id="373" r:id="rId4"/>
    <p:sldId id="371" r:id="rId5"/>
    <p:sldId id="362" r:id="rId6"/>
    <p:sldId id="377" r:id="rId7"/>
    <p:sldId id="355" r:id="rId8"/>
    <p:sldId id="356" r:id="rId9"/>
  </p:sldIdLst>
  <p:sldSz cx="9144000" cy="6858000" type="screen4x3"/>
  <p:notesSz cx="7102475" cy="10234613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A22D"/>
    <a:srgbClr val="FA063A"/>
    <a:srgbClr val="000066"/>
    <a:srgbClr val="030863"/>
    <a:srgbClr val="002F5C"/>
    <a:srgbClr val="FF3300"/>
    <a:srgbClr val="FF660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0348" autoAdjust="0"/>
    <p:restoredTop sz="71986" autoAdjust="0"/>
  </p:normalViewPr>
  <p:slideViewPr>
    <p:cSldViewPr snapToGrid="0" snapToObjects="1">
      <p:cViewPr>
        <p:scale>
          <a:sx n="100" d="100"/>
          <a:sy n="100" d="100"/>
        </p:scale>
        <p:origin x="-2628" y="-690"/>
      </p:cViewPr>
      <p:guideLst>
        <p:guide orient="horz" pos="4141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>
                <a:ea typeface="ＭＳ Ｐゴシック" charset="-128"/>
              </a:defRPr>
            </a:lvl1pPr>
          </a:lstStyle>
          <a:p>
            <a:pPr>
              <a:defRPr/>
            </a:pPr>
            <a:fld id="{C49D218C-EC98-406C-8F5D-C2F51A6C63FE}" type="datetimeFigureOut">
              <a:rPr lang="it-IT"/>
              <a:pPr>
                <a:defRPr/>
              </a:pPr>
              <a:t>28/11/2013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65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en-US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3250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en-US" noProof="0" smtClean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2725" y="9721850"/>
            <a:ext cx="3078163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>
                <a:ea typeface="ＭＳ Ｐゴシック" charset="-128"/>
              </a:defRPr>
            </a:lvl1pPr>
          </a:lstStyle>
          <a:p>
            <a:pPr>
              <a:defRPr/>
            </a:pPr>
            <a:fld id="{2D2226E1-0733-4260-AA28-D81B377C8B57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9420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4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>
              <a:ea typeface="ヒラギノ角ゴ Pro W3" charset="-128"/>
            </a:endParaRPr>
          </a:p>
        </p:txBody>
      </p:sp>
      <p:sp>
        <p:nvSpPr>
          <p:cNvPr id="8195" name="Segnaposto numero diapositiva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804912" indent="-309582" eaLnBrk="0" hangingPunct="0">
              <a:defRPr sz="26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238326" indent="-247665" eaLnBrk="0" hangingPunct="0">
              <a:defRPr sz="26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733657" indent="-247665" eaLnBrk="0" hangingPunct="0">
              <a:defRPr sz="26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228987" indent="-247665" eaLnBrk="0" hangingPunct="0">
              <a:defRPr sz="26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724318" indent="-247665" defTabSz="49533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3219648" indent="-247665" defTabSz="49533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714979" indent="-247665" defTabSz="49533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4210309" indent="-247665" defTabSz="49533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eaLnBrk="1" hangingPunct="1"/>
            <a:fld id="{2981299A-8C03-4569-BA3F-D04FD6F6B62B}" type="slidenum">
              <a:rPr lang="it-IT" altLang="it-IT" sz="1300">
                <a:latin typeface="Calibri" pitchFamily="34" charset="0"/>
              </a:rPr>
              <a:pPr eaLnBrk="1" hangingPunct="1"/>
              <a:t>1</a:t>
            </a:fld>
            <a:endParaRPr lang="it-IT" altLang="it-IT" sz="13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dirty="0" smtClean="0"/>
              <a:t>Profili a 20 </a:t>
            </a:r>
            <a:r>
              <a:rPr lang="it-IT" dirty="0" err="1" smtClean="0"/>
              <a:t>Mbit</a:t>
            </a:r>
            <a:r>
              <a:rPr lang="it-IT" dirty="0" smtClean="0"/>
              <a:t>/s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it-IT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baseline="0" dirty="0" smtClean="0"/>
              <a:t>Misure probatorie 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it-IT" dirty="0" smtClean="0"/>
              <a:t>Nel 2011 il</a:t>
            </a:r>
            <a:r>
              <a:rPr lang="it-IT" baseline="0" dirty="0" smtClean="0"/>
              <a:t> 72% sono al di sotto della metà della banda commercializzata, 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it-IT" baseline="0" dirty="0" smtClean="0"/>
              <a:t>nel 2012 l’88% 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it-IT" baseline="0" dirty="0" smtClean="0"/>
              <a:t>nel 2013 il 90%.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baseline="0" dirty="0" smtClean="0"/>
              <a:t>Misure di </a:t>
            </a:r>
            <a:r>
              <a:rPr lang="it-IT" baseline="0" dirty="0" err="1" smtClean="0"/>
              <a:t>speed</a:t>
            </a:r>
            <a:r>
              <a:rPr lang="it-IT" baseline="0" dirty="0" smtClean="0"/>
              <a:t> test 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it-IT" dirty="0" smtClean="0"/>
              <a:t>Nel 2012  e nel 2013 il</a:t>
            </a:r>
            <a:r>
              <a:rPr lang="it-IT" baseline="0" dirty="0" smtClean="0"/>
              <a:t> 78% sono al di sotto della metà della banda commercializzata.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it-IT" baseline="0" dirty="0" smtClean="0"/>
              <a:t>Le misure di </a:t>
            </a:r>
            <a:r>
              <a:rPr lang="it-IT" baseline="0" dirty="0" err="1" smtClean="0"/>
              <a:t>speed</a:t>
            </a:r>
            <a:r>
              <a:rPr lang="it-IT" baseline="0" dirty="0" smtClean="0"/>
              <a:t> test nel 2012 e nel 2013 mostrano essenzialmente le stesse prestazioni.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it-IT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baseline="0" dirty="0" smtClean="0"/>
              <a:t>Misure probatorie 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it-IT" dirty="0" smtClean="0"/>
              <a:t>Nel 2011 il</a:t>
            </a:r>
            <a:r>
              <a:rPr lang="it-IT" baseline="0" dirty="0" smtClean="0"/>
              <a:t> 20% del</a:t>
            </a:r>
            <a:r>
              <a:rPr lang="it-IT" dirty="0" smtClean="0"/>
              <a:t>le</a:t>
            </a:r>
            <a:r>
              <a:rPr lang="it-IT" baseline="0" dirty="0" smtClean="0"/>
              <a:t> sono al di sotto del quinto della banda commercializzata, 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it-IT" baseline="0" dirty="0" smtClean="0"/>
              <a:t>nel 2012 il 32% 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it-IT" baseline="0" dirty="0" smtClean="0"/>
              <a:t>nel 2013 il 38%.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baseline="0" dirty="0" smtClean="0"/>
              <a:t>Misure di </a:t>
            </a:r>
            <a:r>
              <a:rPr lang="it-IT" baseline="0" dirty="0" err="1" smtClean="0"/>
              <a:t>speed</a:t>
            </a:r>
            <a:r>
              <a:rPr lang="it-IT" baseline="0" dirty="0" smtClean="0"/>
              <a:t> test 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it-IT" dirty="0" smtClean="0"/>
              <a:t>Nel 2012  e nel 2013 il</a:t>
            </a:r>
            <a:r>
              <a:rPr lang="it-IT" baseline="0" dirty="0" smtClean="0"/>
              <a:t> 28% sono al di sotto del quinto della banda commercializzata.</a:t>
            </a:r>
            <a:endParaRPr lang="it-IT" dirty="0" smtClean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D2226E1-0733-4260-AA28-D81B377C8B5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dirty="0" smtClean="0"/>
              <a:t>Profili a 10 Mbps </a:t>
            </a:r>
            <a:endParaRPr lang="it-IT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it-IT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baseline="0" dirty="0" smtClean="0"/>
              <a:t>Misure probatorie 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it-IT" dirty="0" smtClean="0"/>
              <a:t>Nel 2011 il</a:t>
            </a:r>
            <a:r>
              <a:rPr lang="it-IT" baseline="0" dirty="0" smtClean="0"/>
              <a:t> 40% del</a:t>
            </a:r>
            <a:r>
              <a:rPr lang="it-IT" dirty="0" smtClean="0"/>
              <a:t>le</a:t>
            </a:r>
            <a:r>
              <a:rPr lang="it-IT" baseline="0" dirty="0" smtClean="0"/>
              <a:t> son al di sotto della metà della banda commercializzata, 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it-IT" baseline="0" dirty="0" smtClean="0"/>
              <a:t>nel 2012 il 38% 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it-IT" baseline="0" dirty="0" smtClean="0"/>
              <a:t>nel 2013 il 50%.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baseline="0" dirty="0" smtClean="0"/>
              <a:t>L’andamento delle prestazioni di questo profilo nel 2011 e nel 2012 sono essenzialmente uguali.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it-IT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baseline="0" dirty="0" smtClean="0"/>
              <a:t>Misure di </a:t>
            </a:r>
            <a:r>
              <a:rPr lang="it-IT" baseline="0" dirty="0" err="1" smtClean="0"/>
              <a:t>speed</a:t>
            </a:r>
            <a:r>
              <a:rPr lang="it-IT" baseline="0" dirty="0" smtClean="0"/>
              <a:t> test 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it-IT" dirty="0" smtClean="0"/>
              <a:t>Nel 2012 il</a:t>
            </a:r>
            <a:r>
              <a:rPr lang="it-IT" baseline="0" dirty="0" smtClean="0"/>
              <a:t> 30% del</a:t>
            </a:r>
            <a:r>
              <a:rPr lang="it-IT" dirty="0" smtClean="0"/>
              <a:t>le</a:t>
            </a:r>
            <a:r>
              <a:rPr lang="it-IT" baseline="0" dirty="0" smtClean="0"/>
              <a:t> son al di sotto della metà della banda commercializzata 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it-IT" baseline="0" dirty="0" smtClean="0"/>
              <a:t>nel 2013 il 35%.</a:t>
            </a:r>
            <a:endParaRPr lang="it-IT" dirty="0" smtClean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D2226E1-0733-4260-AA28-D81B377C8B57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Wingdings" panose="05000000000000000000" pitchFamily="2" charset="2"/>
              <a:buNone/>
            </a:pPr>
            <a:r>
              <a:rPr lang="it-IT" sz="800" dirty="0" smtClean="0"/>
              <a:t>Profili a 7 </a:t>
            </a:r>
            <a:r>
              <a:rPr lang="it-IT" sz="800" dirty="0" err="1" smtClean="0"/>
              <a:t>Mbit</a:t>
            </a:r>
            <a:r>
              <a:rPr lang="it-IT" sz="800" dirty="0" smtClean="0"/>
              <a:t>/s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it-IT" sz="800" dirty="0" smtClean="0"/>
              <a:t>50% delle</a:t>
            </a:r>
            <a:r>
              <a:rPr lang="it-IT" sz="800" baseline="0" dirty="0" smtClean="0"/>
              <a:t> misure probatorie </a:t>
            </a:r>
            <a:endParaRPr lang="it-IT" sz="800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it-IT" sz="800" dirty="0" smtClean="0"/>
              <a:t>Nel 2011 il </a:t>
            </a:r>
            <a:r>
              <a:rPr lang="it-IT" sz="800" baseline="0" dirty="0" smtClean="0"/>
              <a:t>sono al di sotto della soglia del 2.6 Mbps.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it-IT" sz="800" baseline="0" dirty="0" smtClean="0"/>
              <a:t>Nel 2012 e 2013 sono al di sotto della soglia di 2 Mbps.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it-IT" sz="800" baseline="0" dirty="0" smtClean="0"/>
              <a:t>90% delle misure probatorie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it-IT" sz="800" baseline="0" dirty="0" smtClean="0"/>
              <a:t>Nel 2011 il sono al di sotto della soglia dei 5.5 Mbps,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it-IT" sz="800" baseline="0" dirty="0" smtClean="0"/>
              <a:t>nel 2012 al di sotto dei 4.5 Mbps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it-IT" sz="800" baseline="0" dirty="0" smtClean="0"/>
              <a:t>nel 2013 al di sotto dei 4 Mbps.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it-IT" sz="800" baseline="0" dirty="0" smtClean="0"/>
              <a:t>Le misure con </a:t>
            </a:r>
            <a:r>
              <a:rPr lang="it-IT" sz="800" baseline="0" dirty="0" err="1" smtClean="0"/>
              <a:t>speed</a:t>
            </a:r>
            <a:r>
              <a:rPr lang="it-IT" sz="800" baseline="0" dirty="0" smtClean="0"/>
              <a:t> test sono state effettuate da una maggiore varietà di utenti (non solo da utenti che percepiscono una qualità bassa della propria connessione)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it-IT" sz="800" baseline="0" dirty="0" smtClean="0"/>
              <a:t>nel 2012 </a:t>
            </a:r>
            <a:r>
              <a:rPr lang="it-IT" sz="800" dirty="0" smtClean="0"/>
              <a:t>il 50% delle</a:t>
            </a:r>
            <a:r>
              <a:rPr lang="it-IT" sz="800" baseline="0" dirty="0" smtClean="0"/>
              <a:t> misure sono al di sotto della soglia dei 3 Mbps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it-IT" sz="800" baseline="0" dirty="0" smtClean="0"/>
              <a:t>nel 2013 sono al di sotto della soglia di 2.7 Mbps.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it-IT" sz="800" baseline="0" dirty="0" smtClean="0"/>
              <a:t>Praticamente sia nel 2012 che nel 2013 il 90% sono al di sotto della soglia dei 6 Mbps. </a:t>
            </a:r>
            <a:endParaRPr lang="it-IT" sz="8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D2226E1-0733-4260-AA28-D81B377C8B57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it-IT" altLang="it-IT" smtClean="0"/>
              <a:t>Commento: 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mtClean="0"/>
              <a:t>Le misure di banda in download di utente effettuate tramite il software MisuraInternet Speed Test sono state aggregate per regione (aggregando Operatori e profili differenti). La misura ricavata tramite MisuraInternet Speed Test non certifica la linea d’accesso d’utente, ma da un valore puntuale (sulla banda in download, in upload e sull’RTT); aggregando tali misure per regione si vuole dare un’idea su quale sia mediamente l’accesso ad Internet da rete fissa lungo l’Italia.</a:t>
            </a:r>
          </a:p>
        </p:txBody>
      </p:sp>
      <p:sp>
        <p:nvSpPr>
          <p:cNvPr id="1741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24DE19-8082-430E-93C2-D6569DC385F1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 userDrawn="1"/>
        </p:nvSpPr>
        <p:spPr>
          <a:xfrm>
            <a:off x="2971800" y="0"/>
            <a:ext cx="5473700" cy="3746500"/>
          </a:xfrm>
          <a:prstGeom prst="rect">
            <a:avLst/>
          </a:prstGeom>
          <a:solidFill>
            <a:srgbClr val="002F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400" b="1" dirty="0">
              <a:latin typeface="Helvetica Neue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400" b="1" dirty="0">
              <a:latin typeface="Helvetica Neue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400" b="1" dirty="0">
              <a:latin typeface="Helvetica Neue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400" b="1" dirty="0">
              <a:latin typeface="Helvetica Neue"/>
            </a:endParaRPr>
          </a:p>
        </p:txBody>
      </p:sp>
      <p:pic>
        <p:nvPicPr>
          <p:cNvPr id="3" name="Immagine 7" descr="fub_logo_01_cmyk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44500" y="3016250"/>
            <a:ext cx="20764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 userDrawn="1"/>
        </p:nvSpPr>
        <p:spPr>
          <a:xfrm>
            <a:off x="1236663" y="0"/>
            <a:ext cx="7331075" cy="1219200"/>
          </a:xfrm>
          <a:prstGeom prst="rect">
            <a:avLst/>
          </a:prstGeom>
          <a:solidFill>
            <a:srgbClr val="002F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600" dirty="0">
              <a:solidFill>
                <a:srgbClr val="27A22D"/>
              </a:solidFill>
              <a:latin typeface="Helvetica Neue"/>
            </a:endParaRPr>
          </a:p>
        </p:txBody>
      </p:sp>
      <p:cxnSp>
        <p:nvCxnSpPr>
          <p:cNvPr id="3" name="Connettore 1 2"/>
          <p:cNvCxnSpPr/>
          <p:nvPr userDrawn="1"/>
        </p:nvCxnSpPr>
        <p:spPr>
          <a:xfrm>
            <a:off x="625475" y="6019800"/>
            <a:ext cx="7331075" cy="1588"/>
          </a:xfrm>
          <a:prstGeom prst="line">
            <a:avLst/>
          </a:prstGeom>
          <a:ln w="12700">
            <a:solidFill>
              <a:srgbClr val="002F5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magine 8" descr="fub_logo_02_cmyk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55588" y="6022975"/>
            <a:ext cx="1162050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sellaDiTesto 4"/>
          <p:cNvSpPr txBox="1"/>
          <p:nvPr userDrawn="1"/>
        </p:nvSpPr>
        <p:spPr>
          <a:xfrm>
            <a:off x="6565900" y="6248400"/>
            <a:ext cx="2430463" cy="457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it-IT" sz="1200" b="1" i="1" dirty="0" smtClean="0">
                <a:solidFill>
                  <a:schemeClr val="tx2"/>
                </a:solidFill>
                <a:latin typeface="Helvetica Neue"/>
              </a:rPr>
              <a:t>Comitato Tecnico Scientifico</a:t>
            </a:r>
            <a:endParaRPr lang="it-IT" sz="1200" b="1" i="1" dirty="0">
              <a:solidFill>
                <a:schemeClr val="tx2"/>
              </a:solidFill>
              <a:latin typeface="Helvetica Neue"/>
            </a:endParaRPr>
          </a:p>
          <a:p>
            <a:pPr algn="r">
              <a:defRPr/>
            </a:pPr>
            <a:r>
              <a:rPr lang="it-IT" sz="1200" i="1" dirty="0" smtClean="0">
                <a:solidFill>
                  <a:schemeClr val="tx2"/>
                </a:solidFill>
                <a:latin typeface="Helvetica Neue"/>
              </a:rPr>
              <a:t>Roma, 5 </a:t>
            </a:r>
            <a:r>
              <a:rPr lang="it-IT" sz="1200" i="1" dirty="0">
                <a:solidFill>
                  <a:schemeClr val="tx2"/>
                </a:solidFill>
                <a:latin typeface="Helvetica Neue"/>
              </a:rPr>
              <a:t>novembre </a:t>
            </a:r>
            <a:r>
              <a:rPr lang="it-IT" sz="1200" i="1" dirty="0" smtClean="0">
                <a:solidFill>
                  <a:schemeClr val="tx2"/>
                </a:solidFill>
                <a:latin typeface="Helvetica Neue"/>
              </a:rPr>
              <a:t>2013</a:t>
            </a:r>
            <a:endParaRPr lang="it-IT" sz="1200" i="1" dirty="0">
              <a:solidFill>
                <a:schemeClr val="tx2"/>
              </a:solidFill>
              <a:latin typeface="Helvetica Neue"/>
            </a:endParaRPr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8F6B99-C2F1-475F-95EE-0D902B08F0D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0575C-1446-496B-A995-4555A026B57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260BD-6DA1-4F88-B255-EB1A3BB8031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30A7A-1C7D-4750-B80C-BDA9A8C2850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0D326-4A04-4498-9DA6-5F930014CD3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E741A-B4A6-4A64-934F-9C96035E4C8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14236-2E4C-49B3-BC57-694C1A35332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A1FAF-934E-40CD-81F5-B4D317947F5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642E7-0729-4FFA-AB46-42C51F1281C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>
            <a:spLocks noChangeArrowheads="1"/>
          </p:cNvSpPr>
          <p:nvPr userDrawn="1"/>
        </p:nvSpPr>
        <p:spPr bwMode="auto">
          <a:xfrm>
            <a:off x="1512888" y="7938"/>
            <a:ext cx="7621587" cy="1222375"/>
          </a:xfrm>
          <a:prstGeom prst="rect">
            <a:avLst/>
          </a:prstGeom>
          <a:solidFill>
            <a:srgbClr val="002F5C"/>
          </a:solidFill>
          <a:ln w="9525">
            <a:noFill/>
            <a:miter lim="800000"/>
            <a:headEnd/>
            <a:tailEnd/>
          </a:ln>
        </p:spPr>
        <p:txBody>
          <a:bodyPr lIns="90707" tIns="45354" rIns="90707" bIns="45354" anchor="ctr"/>
          <a:lstStyle/>
          <a:p>
            <a:pPr defTabSz="906463">
              <a:defRPr/>
            </a:pPr>
            <a:endParaRPr lang="it-IT" sz="1500">
              <a:solidFill>
                <a:srgbClr val="27A22D"/>
              </a:solidFill>
              <a:latin typeface="Helvetica Neue" charset="0"/>
              <a:ea typeface="ＭＳ Ｐゴシック" charset="-128"/>
              <a:cs typeface="+mn-cs"/>
            </a:endParaRPr>
          </a:p>
        </p:txBody>
      </p:sp>
      <p:cxnSp>
        <p:nvCxnSpPr>
          <p:cNvPr id="3" name="Connettore 1 2"/>
          <p:cNvCxnSpPr/>
          <p:nvPr userDrawn="1"/>
        </p:nvCxnSpPr>
        <p:spPr>
          <a:xfrm>
            <a:off x="609600" y="6570471"/>
            <a:ext cx="7927975" cy="0"/>
          </a:xfrm>
          <a:prstGeom prst="line">
            <a:avLst/>
          </a:prstGeom>
          <a:ln w="12700">
            <a:solidFill>
              <a:srgbClr val="002F5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AutoShape 9"/>
          <p:cNvSpPr>
            <a:spLocks noChangeArrowheads="1"/>
          </p:cNvSpPr>
          <p:nvPr userDrawn="1"/>
        </p:nvSpPr>
        <p:spPr bwMode="auto">
          <a:xfrm>
            <a:off x="8834438" y="6562725"/>
            <a:ext cx="266700" cy="24923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5711" tIns="35711" rIns="35711" bIns="35711" anchor="ctr">
            <a:spAutoFit/>
          </a:bodyPr>
          <a:lstStyle/>
          <a:p>
            <a:pPr algn="ctr" defTabSz="906463"/>
            <a:fld id="{D7DF9467-FBFC-8049-985E-8731F284DF5D}" type="slidenum">
              <a:rPr lang="it-IT" sz="1000" b="1">
                <a:solidFill>
                  <a:schemeClr val="bg1"/>
                </a:solidFill>
              </a:rPr>
              <a:pPr algn="ctr" defTabSz="906463"/>
              <a:t>‹N›</a:t>
            </a:fld>
            <a:endParaRPr lang="it-IT" sz="1000" b="1">
              <a:solidFill>
                <a:schemeClr val="bg1"/>
              </a:solidFill>
            </a:endParaRPr>
          </a:p>
        </p:txBody>
      </p:sp>
      <p:sp>
        <p:nvSpPr>
          <p:cNvPr id="5" name="Text Box 13"/>
          <p:cNvSpPr txBox="1">
            <a:spLocks noChangeArrowheads="1"/>
          </p:cNvSpPr>
          <p:nvPr userDrawn="1"/>
        </p:nvSpPr>
        <p:spPr bwMode="auto">
          <a:xfrm>
            <a:off x="5639692" y="6596328"/>
            <a:ext cx="164897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>
            <a:lvl1pPr defTabSz="906463" eaLnBrk="0" hangingPunct="0">
              <a:defRPr sz="2400">
                <a:solidFill>
                  <a:schemeClr val="folHlink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37628513" indent="-37174488" defTabSz="906463" eaLnBrk="0" hangingPunct="0">
              <a:defRPr sz="2400">
                <a:solidFill>
                  <a:schemeClr val="folHlink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eaLnBrk="0" hangingPunct="0">
              <a:defRPr sz="2400">
                <a:solidFill>
                  <a:schemeClr val="folHlink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42899013" indent="-41538525" defTabSz="906463" eaLnBrk="0" hangingPunct="0">
              <a:defRPr sz="2400">
                <a:solidFill>
                  <a:schemeClr val="folHlink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43353038" indent="-41538525" defTabSz="906463" eaLnBrk="0" hangingPunct="0">
              <a:defRPr sz="2400">
                <a:solidFill>
                  <a:schemeClr val="folHlink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43810238" indent="-41538525" defTabSz="906463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folHlink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44267438" indent="-41538525" defTabSz="906463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folHlink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44724638" indent="-41538525" defTabSz="906463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folHlink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45181838" indent="-41538525" defTabSz="906463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folHlink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it-IT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Roma  novembre 2013</a:t>
            </a:r>
          </a:p>
        </p:txBody>
      </p:sp>
      <p:pic>
        <p:nvPicPr>
          <p:cNvPr id="7" name="Immagine 7" descr="fub_logo_01_cmyk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2" y="313179"/>
            <a:ext cx="1452800" cy="50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181592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2971800" y="0"/>
            <a:ext cx="5473700" cy="3746500"/>
          </a:xfrm>
          <a:prstGeom prst="rect">
            <a:avLst/>
          </a:prstGeom>
          <a:solidFill>
            <a:srgbClr val="002F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it-IT" b="1">
              <a:solidFill>
                <a:srgbClr val="FFFFFF"/>
              </a:solidFill>
              <a:latin typeface="Helvetica Neue" charset="0"/>
              <a:ea typeface="ヒラギノ角ゴ Pro W3" charset="0"/>
              <a:cs typeface="ヒラギノ角ゴ Pro W3" charset="0"/>
            </a:endParaRPr>
          </a:p>
          <a:p>
            <a:pPr>
              <a:defRPr/>
            </a:pPr>
            <a:endParaRPr lang="it-IT" b="1">
              <a:solidFill>
                <a:srgbClr val="FFFFFF"/>
              </a:solidFill>
              <a:latin typeface="Helvetica Neue" charset="0"/>
              <a:ea typeface="ヒラギノ角ゴ Pro W3" charset="0"/>
              <a:cs typeface="ヒラギノ角ゴ Pro W3" charset="0"/>
            </a:endParaRPr>
          </a:p>
          <a:p>
            <a:pPr>
              <a:defRPr/>
            </a:pPr>
            <a:endParaRPr lang="it-IT" b="1">
              <a:solidFill>
                <a:srgbClr val="FFFFFF"/>
              </a:solidFill>
              <a:latin typeface="Helvetica Neue" charset="0"/>
              <a:ea typeface="ヒラギノ角ゴ Pro W3" charset="0"/>
              <a:cs typeface="ヒラギノ角ゴ Pro W3" charset="0"/>
            </a:endParaRPr>
          </a:p>
          <a:p>
            <a:pPr>
              <a:defRPr/>
            </a:pPr>
            <a:endParaRPr lang="it-IT" b="1">
              <a:solidFill>
                <a:srgbClr val="FFFFFF"/>
              </a:solidFill>
              <a:latin typeface="Helvetica Neue" charset="0"/>
              <a:ea typeface="ヒラギノ角ゴ Pro W3" charset="0"/>
              <a:cs typeface="ヒラギノ角ゴ Pro W3" charset="0"/>
            </a:endParaRPr>
          </a:p>
        </p:txBody>
      </p:sp>
      <p:pic>
        <p:nvPicPr>
          <p:cNvPr id="5" name="Immagine 7" descr="fub_logo_01_cmyk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93" y="1371941"/>
            <a:ext cx="2490514" cy="872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2971799" y="0"/>
            <a:ext cx="5473701" cy="3746500"/>
          </a:xfrm>
          <a:ln>
            <a:noFill/>
          </a:ln>
        </p:spPr>
        <p:txBody>
          <a:bodyPr anchor="b"/>
          <a:lstStyle>
            <a:lvl1pPr marL="0" marR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1">
                <a:solidFill>
                  <a:schemeClr val="bg1"/>
                </a:solidFill>
                <a:latin typeface="Helvetica Neue"/>
                <a:cs typeface="Helvetica Neue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84825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ea typeface="ＭＳ Ｐゴシック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ea typeface="ＭＳ Ｐゴシック" charset="-128"/>
              </a:defRPr>
            </a:lvl1pPr>
          </a:lstStyle>
          <a:p>
            <a:pPr>
              <a:defRPr/>
            </a:pPr>
            <a:fld id="{C14BE2D8-C9DD-4838-A9A3-61701EA1B24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5" r:id="rId3"/>
    <p:sldLayoutId id="2147483994" r:id="rId4"/>
    <p:sldLayoutId id="2147483993" r:id="rId5"/>
    <p:sldLayoutId id="2147483992" r:id="rId6"/>
    <p:sldLayoutId id="2147483991" r:id="rId7"/>
    <p:sldLayoutId id="2147483990" r:id="rId8"/>
    <p:sldLayoutId id="2147483989" r:id="rId9"/>
    <p:sldLayoutId id="2147483988" r:id="rId10"/>
    <p:sldLayoutId id="2147483987" r:id="rId11"/>
    <p:sldLayoutId id="2147483998" r:id="rId12"/>
    <p:sldLayoutId id="2147483999" r:id="rId13"/>
  </p:sldLayoutIdLst>
  <p:hf hd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olo 2"/>
          <p:cNvSpPr>
            <a:spLocks noGrp="1"/>
          </p:cNvSpPr>
          <p:nvPr>
            <p:ph type="title"/>
          </p:nvPr>
        </p:nvSpPr>
        <p:spPr>
          <a:xfrm>
            <a:off x="2971800" y="0"/>
            <a:ext cx="5473700" cy="37465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it-IT" altLang="ja-JP" sz="1800" b="0" dirty="0" smtClean="0">
                <a:solidFill>
                  <a:srgbClr val="27A22D"/>
                </a:solidFill>
                <a:latin typeface="Helvetica Neue" charset="0"/>
                <a:ea typeface="ヒラギノ角ゴ Pro W3" charset="-128"/>
              </a:rPr>
              <a:t/>
            </a:r>
            <a:br>
              <a:rPr lang="it-IT" altLang="ja-JP" sz="1800" b="0" dirty="0" smtClean="0">
                <a:solidFill>
                  <a:srgbClr val="27A22D"/>
                </a:solidFill>
                <a:latin typeface="Helvetica Neue" charset="0"/>
                <a:ea typeface="ヒラギノ角ゴ Pro W3" charset="-128"/>
              </a:rPr>
            </a:br>
            <a:r>
              <a:rPr lang="it-IT" altLang="ja-JP" sz="1600" b="0" dirty="0" smtClean="0">
                <a:solidFill>
                  <a:srgbClr val="FFFFFF"/>
                </a:solidFill>
                <a:latin typeface="Helvetica Neue" charset="0"/>
                <a:ea typeface="ヒラギノ角ゴ Pro W3" charset="-128"/>
              </a:rPr>
              <a:t/>
            </a:r>
            <a:br>
              <a:rPr lang="it-IT" altLang="ja-JP" sz="1600" b="0" dirty="0" smtClean="0">
                <a:solidFill>
                  <a:srgbClr val="FFFFFF"/>
                </a:solidFill>
                <a:latin typeface="Helvetica Neue" charset="0"/>
                <a:ea typeface="ヒラギノ角ゴ Pro W3" charset="-128"/>
              </a:rPr>
            </a:br>
            <a:endParaRPr lang="it-IT" altLang="it-IT" sz="1600" b="0" dirty="0" smtClean="0">
              <a:latin typeface="Helvetica Neue" charset="0"/>
              <a:ea typeface="ヒラギノ角ゴ Pro W3" charset="-128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3068052" y="594994"/>
            <a:ext cx="5358005" cy="209288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it-IT" altLang="it-IT" sz="2800" b="1" dirty="0" smtClean="0">
                <a:solidFill>
                  <a:srgbClr val="FFFFFF"/>
                </a:solidFill>
                <a:latin typeface="Helvetica Neue" charset="0"/>
                <a:ea typeface="ヒラギノ角ゴ Pro W3" charset="-128"/>
              </a:rPr>
              <a:t>Nuove statistiche di qualità </a:t>
            </a:r>
            <a:br>
              <a:rPr lang="it-IT" altLang="it-IT" sz="2800" b="1" dirty="0" smtClean="0">
                <a:solidFill>
                  <a:srgbClr val="FFFFFF"/>
                </a:solidFill>
                <a:latin typeface="Helvetica Neue" charset="0"/>
                <a:ea typeface="ヒラギノ角ゴ Pro W3" charset="-128"/>
              </a:rPr>
            </a:br>
            <a:r>
              <a:rPr lang="it-IT" altLang="it-IT" sz="2800" b="1" dirty="0" smtClean="0">
                <a:solidFill>
                  <a:srgbClr val="FFFFFF"/>
                </a:solidFill>
                <a:latin typeface="Helvetica Neue" charset="0"/>
                <a:ea typeface="ヒラギノ角ゴ Pro W3" charset="-128"/>
              </a:rPr>
              <a:t>per l’accesso alla Rete in Italia</a:t>
            </a:r>
          </a:p>
          <a:p>
            <a:pPr algn="ctr">
              <a:lnSpc>
                <a:spcPct val="150000"/>
              </a:lnSpc>
            </a:pPr>
            <a:r>
              <a:rPr lang="it-IT" altLang="it-IT" sz="2800" b="1" i="1" dirty="0" smtClean="0">
                <a:solidFill>
                  <a:srgbClr val="FFFFFF"/>
                </a:solidFill>
                <a:latin typeface="Helvetica Neue" charset="0"/>
                <a:ea typeface="ヒラギノ角ゴ Pro W3" charset="-128"/>
              </a:rPr>
              <a:t>Dai Progetti  MisuraInternet</a:t>
            </a:r>
            <a:endParaRPr lang="it-IT" sz="2800" b="1" dirty="0"/>
          </a:p>
        </p:txBody>
      </p:sp>
      <p:sp>
        <p:nvSpPr>
          <p:cNvPr id="4" name="CasellaDiTesto 3"/>
          <p:cNvSpPr txBox="1">
            <a:spLocks noChangeArrowheads="1"/>
          </p:cNvSpPr>
          <p:nvPr/>
        </p:nvSpPr>
        <p:spPr bwMode="auto">
          <a:xfrm>
            <a:off x="3800515" y="5086866"/>
            <a:ext cx="151483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0">
            <a:spAutoFit/>
          </a:bodyPr>
          <a:lstStyle/>
          <a:p>
            <a:pPr algn="ctr"/>
            <a:r>
              <a:rPr lang="it-IT" sz="1600" b="1" i="1" dirty="0" smtClean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Novembre 2013</a:t>
            </a:r>
            <a:endParaRPr lang="it-IT" sz="1600" i="1" dirty="0">
              <a:solidFill>
                <a:schemeClr val="accent1">
                  <a:lumMod val="75000"/>
                </a:schemeClr>
              </a:solidFill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85615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F:\Presentazioni x Com scient 5 nov 2013\Percentuali cumulative\Speed_Test_20Mbps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" t="5894" r="-1" b="-613"/>
          <a:stretch/>
        </p:blipFill>
        <p:spPr bwMode="auto">
          <a:xfrm>
            <a:off x="3056637" y="1256685"/>
            <a:ext cx="6079072" cy="4619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7"/>
          <p:cNvSpPr txBox="1">
            <a:spLocks noChangeArrowheads="1"/>
          </p:cNvSpPr>
          <p:nvPr/>
        </p:nvSpPr>
        <p:spPr bwMode="auto">
          <a:xfrm>
            <a:off x="1716634" y="150813"/>
            <a:ext cx="73152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ct val="50000"/>
              </a:spcAft>
            </a:pPr>
            <a:r>
              <a:rPr lang="it-IT" sz="2400" b="1" dirty="0" smtClean="0">
                <a:solidFill>
                  <a:srgbClr val="FFFFFF"/>
                </a:solidFill>
              </a:rPr>
              <a:t>Percentuale cumulativa velocità di rete fissa      </a:t>
            </a:r>
            <a:endParaRPr lang="it-IT" sz="2000" b="1" i="1" dirty="0" smtClean="0">
              <a:solidFill>
                <a:srgbClr val="FFFFFF"/>
              </a:solidFill>
            </a:endParaRPr>
          </a:p>
          <a:p>
            <a:pPr>
              <a:spcAft>
                <a:spcPct val="50000"/>
              </a:spcAft>
            </a:pPr>
            <a:r>
              <a:rPr lang="it-IT" b="1" dirty="0">
                <a:solidFill>
                  <a:srgbClr val="27A22D"/>
                </a:solidFill>
                <a:latin typeface="Helvetica Neue"/>
              </a:rPr>
              <a:t>Misure d’utente </a:t>
            </a:r>
            <a:r>
              <a:rPr lang="it-IT" b="1" dirty="0">
                <a:solidFill>
                  <a:srgbClr val="27A22D"/>
                </a:solidFill>
                <a:latin typeface="Calibri"/>
              </a:rPr>
              <a:t>─ Profili a 2</a:t>
            </a:r>
            <a:r>
              <a:rPr lang="it-IT" b="1" dirty="0" smtClean="0">
                <a:solidFill>
                  <a:srgbClr val="27A22D"/>
                </a:solidFill>
                <a:latin typeface="Calibri"/>
              </a:rPr>
              <a:t>0 </a:t>
            </a:r>
            <a:r>
              <a:rPr lang="it-IT" b="1" dirty="0" err="1" smtClean="0">
                <a:solidFill>
                  <a:srgbClr val="27A22D"/>
                </a:solidFill>
                <a:latin typeface="Calibri"/>
              </a:rPr>
              <a:t>Mbit</a:t>
            </a:r>
            <a:r>
              <a:rPr lang="it-IT" b="1" dirty="0" smtClean="0">
                <a:solidFill>
                  <a:srgbClr val="27A22D"/>
                </a:solidFill>
                <a:latin typeface="Calibri"/>
              </a:rPr>
              <a:t>/s</a:t>
            </a:r>
            <a:r>
              <a:rPr lang="it-IT" b="1" dirty="0" smtClean="0">
                <a:solidFill>
                  <a:srgbClr val="27A22D"/>
                </a:solidFill>
                <a:latin typeface="Helvetica Neue"/>
              </a:rPr>
              <a:t> </a:t>
            </a:r>
            <a:r>
              <a:rPr lang="it-IT" b="1" dirty="0">
                <a:solidFill>
                  <a:srgbClr val="27A22D"/>
                </a:solidFill>
                <a:latin typeface="Calibri"/>
              </a:rPr>
              <a:t> ─  ULL + </a:t>
            </a:r>
            <a:r>
              <a:rPr lang="it-IT" b="1" dirty="0" err="1">
                <a:solidFill>
                  <a:srgbClr val="27A22D"/>
                </a:solidFill>
                <a:latin typeface="Calibri"/>
              </a:rPr>
              <a:t>BitStream</a:t>
            </a:r>
            <a:r>
              <a:rPr lang="it-IT" b="1" dirty="0">
                <a:solidFill>
                  <a:srgbClr val="27A22D"/>
                </a:solidFill>
                <a:latin typeface="Helvetica Neue"/>
              </a:rPr>
              <a:t> 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516211" y="2452799"/>
            <a:ext cx="1788823" cy="55399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it-IT" b="1" dirty="0" smtClean="0"/>
              <a:t>Misure probatorie </a:t>
            </a:r>
          </a:p>
          <a:p>
            <a:pPr algn="ctr"/>
            <a:r>
              <a:rPr lang="it-IT" b="1" dirty="0" smtClean="0"/>
              <a:t>(24 ore)</a:t>
            </a:r>
            <a:endParaRPr lang="it-IT" b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6326641" y="3141176"/>
            <a:ext cx="2536528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it-IT" b="1" dirty="0" smtClean="0"/>
              <a:t>Misure </a:t>
            </a:r>
            <a:r>
              <a:rPr lang="it-IT" b="1" dirty="0" err="1" smtClean="0"/>
              <a:t>SpeedTest</a:t>
            </a:r>
            <a:r>
              <a:rPr lang="it-IT" b="1" dirty="0" smtClean="0"/>
              <a:t> (10 </a:t>
            </a:r>
            <a:r>
              <a:rPr lang="it-IT" b="1" dirty="0" err="1" smtClean="0"/>
              <a:t>min</a:t>
            </a:r>
            <a:r>
              <a:rPr lang="it-IT" b="1" dirty="0" smtClean="0"/>
              <a:t>)</a:t>
            </a:r>
            <a:endParaRPr lang="it-IT" b="1" dirty="0"/>
          </a:p>
        </p:txBody>
      </p:sp>
      <p:pic>
        <p:nvPicPr>
          <p:cNvPr id="3074" name="Picture 2" descr="F:\Presentazioni x Com scient 5 nov 2013\Percentuali cumulative\NeMeSys_20Mbps.pn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5" t="6677" b="3254"/>
          <a:stretch/>
        </p:blipFill>
        <p:spPr bwMode="auto">
          <a:xfrm>
            <a:off x="0" y="2037913"/>
            <a:ext cx="5842141" cy="4392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sellaDiTesto 8"/>
          <p:cNvSpPr txBox="1"/>
          <p:nvPr/>
        </p:nvSpPr>
        <p:spPr>
          <a:xfrm>
            <a:off x="10101" y="1219167"/>
            <a:ext cx="592367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C00000"/>
                </a:solidFill>
              </a:rPr>
              <a:t>Peggioramento (non generalizzato) delle prestazioni nel tempo</a:t>
            </a:r>
            <a:endParaRPr lang="it-IT" b="1" dirty="0">
              <a:solidFill>
                <a:srgbClr val="C00000"/>
              </a:solidFill>
            </a:endParaRPr>
          </a:p>
        </p:txBody>
      </p:sp>
      <p:cxnSp>
        <p:nvCxnSpPr>
          <p:cNvPr id="10" name="Connettore 2 9"/>
          <p:cNvCxnSpPr/>
          <p:nvPr/>
        </p:nvCxnSpPr>
        <p:spPr>
          <a:xfrm>
            <a:off x="64376" y="2037913"/>
            <a:ext cx="1523971" cy="0"/>
          </a:xfrm>
          <a:prstGeom prst="straightConnector1">
            <a:avLst/>
          </a:prstGeom>
          <a:ln w="28575">
            <a:solidFill>
              <a:srgbClr val="C00000"/>
            </a:solidFill>
            <a:headEnd type="stealth" w="lg" len="lg"/>
            <a:tailEnd type="diamond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233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F:\Presentazioni x Com scient 5 nov 2013\Percentuali cumulative\Speed_Test_10Mbps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2" t="9106" r="1725" b="-273"/>
          <a:stretch/>
        </p:blipFill>
        <p:spPr bwMode="auto">
          <a:xfrm>
            <a:off x="2844800" y="1380041"/>
            <a:ext cx="6265339" cy="463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7"/>
          <p:cNvSpPr txBox="1">
            <a:spLocks noChangeArrowheads="1"/>
          </p:cNvSpPr>
          <p:nvPr/>
        </p:nvSpPr>
        <p:spPr bwMode="auto">
          <a:xfrm>
            <a:off x="1716634" y="150813"/>
            <a:ext cx="73152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ct val="50000"/>
              </a:spcAft>
            </a:pPr>
            <a:r>
              <a:rPr lang="it-IT" sz="2400" b="1" dirty="0" smtClean="0">
                <a:solidFill>
                  <a:srgbClr val="FFFFFF"/>
                </a:solidFill>
              </a:rPr>
              <a:t>Percentuale cumulativa velocità di rete fissa      </a:t>
            </a:r>
            <a:endParaRPr lang="it-IT" sz="2000" b="1" i="1" dirty="0" smtClean="0">
              <a:solidFill>
                <a:srgbClr val="FFFFFF"/>
              </a:solidFill>
            </a:endParaRPr>
          </a:p>
          <a:p>
            <a:pPr>
              <a:spcAft>
                <a:spcPct val="50000"/>
              </a:spcAft>
            </a:pPr>
            <a:r>
              <a:rPr lang="it-IT" b="1" dirty="0">
                <a:solidFill>
                  <a:srgbClr val="27A22D"/>
                </a:solidFill>
                <a:latin typeface="Helvetica Neue"/>
              </a:rPr>
              <a:t>Misure d’utente </a:t>
            </a:r>
            <a:r>
              <a:rPr lang="it-IT" b="1" dirty="0">
                <a:solidFill>
                  <a:srgbClr val="27A22D"/>
                </a:solidFill>
                <a:latin typeface="Calibri"/>
              </a:rPr>
              <a:t>─ Profili a </a:t>
            </a:r>
            <a:r>
              <a:rPr lang="it-IT" b="1" dirty="0" smtClean="0">
                <a:solidFill>
                  <a:srgbClr val="27A22D"/>
                </a:solidFill>
                <a:latin typeface="Calibri"/>
              </a:rPr>
              <a:t>10 </a:t>
            </a:r>
            <a:r>
              <a:rPr lang="it-IT" b="1" dirty="0" err="1" smtClean="0">
                <a:solidFill>
                  <a:srgbClr val="27A22D"/>
                </a:solidFill>
                <a:latin typeface="Calibri"/>
              </a:rPr>
              <a:t>Mbit</a:t>
            </a:r>
            <a:r>
              <a:rPr lang="it-IT" b="1" dirty="0" smtClean="0">
                <a:solidFill>
                  <a:srgbClr val="27A22D"/>
                </a:solidFill>
                <a:latin typeface="Calibri"/>
              </a:rPr>
              <a:t>/s</a:t>
            </a:r>
            <a:r>
              <a:rPr lang="it-IT" b="1" dirty="0" smtClean="0">
                <a:solidFill>
                  <a:srgbClr val="27A22D"/>
                </a:solidFill>
                <a:latin typeface="Helvetica Neue"/>
              </a:rPr>
              <a:t> </a:t>
            </a:r>
            <a:r>
              <a:rPr lang="it-IT" b="1" dirty="0">
                <a:solidFill>
                  <a:srgbClr val="27A22D"/>
                </a:solidFill>
                <a:latin typeface="Calibri"/>
              </a:rPr>
              <a:t> ─  ULL + </a:t>
            </a:r>
            <a:r>
              <a:rPr lang="it-IT" b="1" dirty="0" err="1">
                <a:solidFill>
                  <a:srgbClr val="27A22D"/>
                </a:solidFill>
                <a:latin typeface="Calibri"/>
              </a:rPr>
              <a:t>BitStream</a:t>
            </a:r>
            <a:r>
              <a:rPr lang="it-IT" b="1" dirty="0">
                <a:solidFill>
                  <a:srgbClr val="27A22D"/>
                </a:solidFill>
                <a:latin typeface="Helvetica Neue"/>
              </a:rPr>
              <a:t> 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651939" y="2201345"/>
            <a:ext cx="2590967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it-IT" b="1" dirty="0" smtClean="0"/>
              <a:t>Misure probatorie  (24 ore)</a:t>
            </a:r>
            <a:endParaRPr lang="it-IT" b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6385910" y="4868444"/>
            <a:ext cx="2536528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it-IT" b="1" dirty="0" smtClean="0"/>
              <a:t>Misure </a:t>
            </a:r>
            <a:r>
              <a:rPr lang="it-IT" b="1" dirty="0" err="1" smtClean="0"/>
              <a:t>SpeedTest</a:t>
            </a:r>
            <a:r>
              <a:rPr lang="it-IT" b="1" dirty="0" smtClean="0"/>
              <a:t> (10 </a:t>
            </a:r>
            <a:r>
              <a:rPr lang="it-IT" b="1" dirty="0" err="1" smtClean="0"/>
              <a:t>min</a:t>
            </a:r>
            <a:r>
              <a:rPr lang="it-IT" b="1" dirty="0" smtClean="0"/>
              <a:t>)</a:t>
            </a:r>
            <a:endParaRPr lang="it-IT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6859" y="1219167"/>
            <a:ext cx="555453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C00000"/>
                </a:solidFill>
              </a:rPr>
              <a:t>Peggioramento (generalizzato) delle prestazioni nel tempo</a:t>
            </a:r>
            <a:endParaRPr lang="it-IT" b="1" dirty="0">
              <a:solidFill>
                <a:srgbClr val="C00000"/>
              </a:solidFill>
            </a:endParaRPr>
          </a:p>
        </p:txBody>
      </p:sp>
      <p:cxnSp>
        <p:nvCxnSpPr>
          <p:cNvPr id="8" name="Connettore 2 7"/>
          <p:cNvCxnSpPr/>
          <p:nvPr/>
        </p:nvCxnSpPr>
        <p:spPr>
          <a:xfrm>
            <a:off x="262496" y="1634053"/>
            <a:ext cx="1523971" cy="0"/>
          </a:xfrm>
          <a:prstGeom prst="straightConnector1">
            <a:avLst/>
          </a:prstGeom>
          <a:ln w="28575">
            <a:solidFill>
              <a:srgbClr val="C00000"/>
            </a:solidFill>
            <a:headEnd type="stealth" w="lg" len="lg"/>
            <a:tailEnd type="diamond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F:\Presentazioni x Com scient 5 nov 2013\Percentuali cumulative\NeMeSys_10Mbps.pn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6" t="5822" b="3205"/>
          <a:stretch/>
        </p:blipFill>
        <p:spPr bwMode="auto">
          <a:xfrm>
            <a:off x="-8" y="1938861"/>
            <a:ext cx="5910306" cy="4436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222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Presentazioni x Com scient 5 nov 2013\Percentuali cumulative\Speed_Test_7Mbps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" b="-1324"/>
          <a:stretch/>
        </p:blipFill>
        <p:spPr bwMode="auto">
          <a:xfrm>
            <a:off x="3040042" y="1269970"/>
            <a:ext cx="6096000" cy="4648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7"/>
          <p:cNvSpPr txBox="1">
            <a:spLocks noChangeArrowheads="1"/>
          </p:cNvSpPr>
          <p:nvPr/>
        </p:nvSpPr>
        <p:spPr bwMode="auto">
          <a:xfrm>
            <a:off x="1716634" y="150813"/>
            <a:ext cx="73152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ct val="50000"/>
              </a:spcAft>
            </a:pPr>
            <a:r>
              <a:rPr lang="it-IT" sz="2400" b="1" dirty="0" smtClean="0">
                <a:solidFill>
                  <a:srgbClr val="FFFFFF"/>
                </a:solidFill>
              </a:rPr>
              <a:t>Percentuale cumulativa velocità di rete fissa     </a:t>
            </a:r>
            <a:endParaRPr lang="it-IT" sz="2000" b="1" i="1" dirty="0" smtClean="0">
              <a:solidFill>
                <a:srgbClr val="FFFFFF"/>
              </a:solidFill>
            </a:endParaRPr>
          </a:p>
          <a:p>
            <a:pPr>
              <a:spcAft>
                <a:spcPct val="50000"/>
              </a:spcAft>
            </a:pPr>
            <a:r>
              <a:rPr lang="it-IT" b="1" dirty="0" smtClean="0">
                <a:solidFill>
                  <a:srgbClr val="27A22D"/>
                </a:solidFill>
                <a:latin typeface="Helvetica Neue"/>
              </a:rPr>
              <a:t>Misure d’utente </a:t>
            </a:r>
            <a:r>
              <a:rPr lang="it-IT" b="1" dirty="0" smtClean="0">
                <a:solidFill>
                  <a:srgbClr val="27A22D"/>
                </a:solidFill>
                <a:latin typeface="Calibri"/>
              </a:rPr>
              <a:t>─ Profili a 7 </a:t>
            </a:r>
            <a:r>
              <a:rPr lang="it-IT" b="1" dirty="0" err="1" smtClean="0">
                <a:solidFill>
                  <a:srgbClr val="27A22D"/>
                </a:solidFill>
                <a:latin typeface="Calibri"/>
              </a:rPr>
              <a:t>Mbit</a:t>
            </a:r>
            <a:r>
              <a:rPr lang="it-IT" b="1" dirty="0" smtClean="0">
                <a:solidFill>
                  <a:srgbClr val="27A22D"/>
                </a:solidFill>
                <a:latin typeface="Calibri"/>
              </a:rPr>
              <a:t>/s  ─  ULL + </a:t>
            </a:r>
            <a:r>
              <a:rPr lang="it-IT" b="1" dirty="0" err="1" smtClean="0">
                <a:solidFill>
                  <a:srgbClr val="27A22D"/>
                </a:solidFill>
                <a:latin typeface="Calibri"/>
              </a:rPr>
              <a:t>BitStream</a:t>
            </a:r>
            <a:r>
              <a:rPr lang="it-IT" b="1" dirty="0" smtClean="0">
                <a:solidFill>
                  <a:srgbClr val="27A22D"/>
                </a:solidFill>
                <a:latin typeface="Helvetica Neue"/>
              </a:rPr>
              <a:t> </a:t>
            </a:r>
            <a:endParaRPr lang="it-IT" b="1" dirty="0">
              <a:solidFill>
                <a:srgbClr val="27A22D"/>
              </a:solidFill>
              <a:latin typeface="Helvetica Neue"/>
            </a:endParaRPr>
          </a:p>
        </p:txBody>
      </p:sp>
      <p:pic>
        <p:nvPicPr>
          <p:cNvPr id="1026" name="Picture 2" descr="F:\Presentazioni x Com scient 5 nov 2013\Percentuali cumulative\NeMeSys_7Mbps.pn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4" t="6157" b="3566"/>
          <a:stretch/>
        </p:blipFill>
        <p:spPr bwMode="auto">
          <a:xfrm>
            <a:off x="8459" y="1938862"/>
            <a:ext cx="5893400" cy="4402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651939" y="2201345"/>
            <a:ext cx="2590967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it-IT" b="1" dirty="0" smtClean="0"/>
              <a:t>Misure probatorie  (24 ore)</a:t>
            </a:r>
            <a:endParaRPr lang="it-IT" b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6326641" y="3141176"/>
            <a:ext cx="2536528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it-IT" b="1" dirty="0" smtClean="0"/>
              <a:t>Misure </a:t>
            </a:r>
            <a:r>
              <a:rPr lang="it-IT" b="1" dirty="0" err="1" smtClean="0"/>
              <a:t>SpeedTest</a:t>
            </a:r>
            <a:r>
              <a:rPr lang="it-IT" b="1" dirty="0" smtClean="0"/>
              <a:t> (10 </a:t>
            </a:r>
            <a:r>
              <a:rPr lang="it-IT" b="1" dirty="0" err="1" smtClean="0"/>
              <a:t>min</a:t>
            </a:r>
            <a:r>
              <a:rPr lang="it-IT" b="1" dirty="0" smtClean="0"/>
              <a:t>)</a:t>
            </a:r>
            <a:endParaRPr lang="it-IT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43104" y="1219167"/>
            <a:ext cx="555453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C00000"/>
                </a:solidFill>
              </a:rPr>
              <a:t>Peggioramento (generalizzato) delle prestazioni nel tempo</a:t>
            </a:r>
            <a:endParaRPr lang="it-IT" b="1" dirty="0">
              <a:solidFill>
                <a:srgbClr val="C00000"/>
              </a:solidFill>
            </a:endParaRPr>
          </a:p>
        </p:txBody>
      </p:sp>
      <p:cxnSp>
        <p:nvCxnSpPr>
          <p:cNvPr id="4" name="Connettore 2 3"/>
          <p:cNvCxnSpPr/>
          <p:nvPr/>
        </p:nvCxnSpPr>
        <p:spPr>
          <a:xfrm>
            <a:off x="262496" y="1634053"/>
            <a:ext cx="1523971" cy="0"/>
          </a:xfrm>
          <a:prstGeom prst="straightConnector1">
            <a:avLst/>
          </a:prstGeom>
          <a:ln w="28575">
            <a:solidFill>
              <a:srgbClr val="C00000"/>
            </a:solidFill>
            <a:headEnd type="stealth" w="lg" len="lg"/>
            <a:tailEnd type="diamond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124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7"/>
          <p:cNvSpPr txBox="1">
            <a:spLocks noChangeArrowheads="1"/>
          </p:cNvSpPr>
          <p:nvPr/>
        </p:nvSpPr>
        <p:spPr bwMode="auto">
          <a:xfrm>
            <a:off x="1716634" y="150813"/>
            <a:ext cx="7315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ct val="50000"/>
              </a:spcAft>
            </a:pPr>
            <a:r>
              <a:rPr lang="it-IT" sz="2400" b="1" dirty="0" smtClean="0">
                <a:solidFill>
                  <a:srgbClr val="27A22D"/>
                </a:solidFill>
                <a:latin typeface="Helvetica Neue"/>
              </a:rPr>
              <a:t>Misure di accesso da rete mobile </a:t>
            </a:r>
            <a:endParaRPr lang="it-IT" sz="2000" b="1" i="1" dirty="0">
              <a:solidFill>
                <a:schemeClr val="bg1"/>
              </a:solidFill>
              <a:latin typeface="Helvetica Neue"/>
            </a:endParaRPr>
          </a:p>
          <a:p>
            <a:pPr>
              <a:spcAft>
                <a:spcPct val="50000"/>
              </a:spcAft>
            </a:pPr>
            <a:r>
              <a:rPr lang="it-IT" b="1" dirty="0" smtClean="0">
                <a:solidFill>
                  <a:srgbClr val="FFFFFF"/>
                </a:solidFill>
              </a:rPr>
              <a:t>Risultati del «Drive test»</a:t>
            </a:r>
            <a:endParaRPr lang="it-IT" b="1" dirty="0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" t="853" r="1075" b="1440"/>
          <a:stretch>
            <a:fillRect/>
          </a:stretch>
        </p:blipFill>
        <p:spPr bwMode="auto">
          <a:xfrm>
            <a:off x="782049" y="1260268"/>
            <a:ext cx="7703928" cy="5058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5295015" y="2378885"/>
            <a:ext cx="1881962" cy="369332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Rete Mobile</a:t>
            </a:r>
            <a:endParaRPr lang="it-IT" dirty="0"/>
          </a:p>
        </p:txBody>
      </p:sp>
      <p:cxnSp>
        <p:nvCxnSpPr>
          <p:cNvPr id="6" name="Connettore 2 5"/>
          <p:cNvCxnSpPr/>
          <p:nvPr/>
        </p:nvCxnSpPr>
        <p:spPr>
          <a:xfrm>
            <a:off x="4274288" y="4486940"/>
            <a:ext cx="102072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/>
          <p:cNvSpPr txBox="1"/>
          <p:nvPr/>
        </p:nvSpPr>
        <p:spPr>
          <a:xfrm>
            <a:off x="4221106" y="4561362"/>
            <a:ext cx="2860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Miglioramento nelle prestazioni nel tempo</a:t>
            </a:r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120587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7"/>
          <p:cNvSpPr txBox="1">
            <a:spLocks noChangeArrowheads="1"/>
          </p:cNvSpPr>
          <p:nvPr/>
        </p:nvSpPr>
        <p:spPr bwMode="auto">
          <a:xfrm>
            <a:off x="1716634" y="150813"/>
            <a:ext cx="73152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ct val="50000"/>
              </a:spcAft>
            </a:pPr>
            <a:r>
              <a:rPr lang="it-IT" sz="2400" b="1" dirty="0" smtClean="0">
                <a:solidFill>
                  <a:srgbClr val="27A22D"/>
                </a:solidFill>
                <a:latin typeface="Helvetica Neue"/>
              </a:rPr>
              <a:t>La conferma dei dati</a:t>
            </a:r>
          </a:p>
          <a:p>
            <a:pPr>
              <a:spcAft>
                <a:spcPct val="50000"/>
              </a:spcAft>
            </a:pPr>
            <a:r>
              <a:rPr lang="it-IT" b="1" dirty="0">
                <a:solidFill>
                  <a:srgbClr val="FFFFFF"/>
                </a:solidFill>
              </a:rPr>
              <a:t>M</a:t>
            </a:r>
            <a:r>
              <a:rPr lang="it-IT" b="1" dirty="0" smtClean="0">
                <a:solidFill>
                  <a:srgbClr val="FFFFFF"/>
                </a:solidFill>
              </a:rPr>
              <a:t>isure già pubblicate</a:t>
            </a:r>
            <a:endParaRPr lang="it-IT" b="1" dirty="0">
              <a:solidFill>
                <a:srgbClr val="FFFFFF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111736" y="2987040"/>
            <a:ext cx="6922985" cy="16970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2400" b="1" dirty="0" smtClean="0">
                <a:solidFill>
                  <a:schemeClr val="accent1">
                    <a:lumMod val="75000"/>
                  </a:schemeClr>
                </a:solidFill>
              </a:rPr>
              <a:t>Una rilettura delle misure che seguono</a:t>
            </a:r>
          </a:p>
          <a:p>
            <a:pPr algn="ctr">
              <a:lnSpc>
                <a:spcPct val="150000"/>
              </a:lnSpc>
            </a:pPr>
            <a:r>
              <a:rPr lang="it-IT" sz="2400" b="1" dirty="0" smtClean="0">
                <a:solidFill>
                  <a:schemeClr val="accent1">
                    <a:lumMod val="75000"/>
                  </a:schemeClr>
                </a:solidFill>
              </a:rPr>
              <a:t>già rese pubbliche nel giugno 2013</a:t>
            </a:r>
          </a:p>
          <a:p>
            <a:pPr algn="ctr">
              <a:lnSpc>
                <a:spcPct val="150000"/>
              </a:lnSpc>
            </a:pPr>
            <a:r>
              <a:rPr lang="it-IT" sz="2400" b="1" dirty="0" smtClean="0">
                <a:solidFill>
                  <a:schemeClr val="accent1">
                    <a:lumMod val="75000"/>
                  </a:schemeClr>
                </a:solidFill>
              </a:rPr>
              <a:t>Conferma i dati delle curve di percentuali cumulative</a:t>
            </a:r>
            <a:endParaRPr lang="it-IT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16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2248735" y="1286911"/>
            <a:ext cx="878446" cy="30777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it-IT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</a:t>
            </a:r>
            <a:r>
              <a:rPr lang="it-I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er città</a:t>
            </a:r>
            <a:endParaRPr lang="it-IT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Immagine 3" descr="secondo grafico secondo manifesto.png"/>
          <p:cNvPicPr>
            <a:picLocks noChangeAspect="1"/>
          </p:cNvPicPr>
          <p:nvPr/>
        </p:nvPicPr>
        <p:blipFill rotWithShape="1">
          <a:blip r:embed="rId2" cstate="print"/>
          <a:srcRect l="1457" t="9600" r="2228" b="2904"/>
          <a:stretch/>
        </p:blipFill>
        <p:spPr>
          <a:xfrm>
            <a:off x="4458768" y="3633385"/>
            <a:ext cx="4500478" cy="2675586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7436106" y="3371662"/>
            <a:ext cx="1044325" cy="30777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it-IT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</a:t>
            </a:r>
            <a:r>
              <a:rPr lang="it-I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er profili</a:t>
            </a:r>
            <a:endParaRPr lang="it-IT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CasellaDiTesto 5"/>
          <p:cNvSpPr txBox="1">
            <a:spLocks noChangeAspect="1"/>
          </p:cNvSpPr>
          <p:nvPr/>
        </p:nvSpPr>
        <p:spPr>
          <a:xfrm>
            <a:off x="1708785" y="287730"/>
            <a:ext cx="6889170" cy="72826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it-IT" sz="2000" b="1" spc="-10" dirty="0" smtClean="0">
                <a:solidFill>
                  <a:schemeClr val="bg1"/>
                </a:solidFill>
              </a:rPr>
              <a:t>Banda misurata dagli utenti  vs. valori statistici comparativi </a:t>
            </a:r>
            <a:br>
              <a:rPr lang="it-IT" sz="2000" b="1" spc="-10" dirty="0" smtClean="0">
                <a:solidFill>
                  <a:schemeClr val="bg1"/>
                </a:solidFill>
              </a:rPr>
            </a:br>
            <a:r>
              <a:rPr lang="it-IT" sz="2000" b="1" spc="-10" dirty="0" smtClean="0">
                <a:solidFill>
                  <a:schemeClr val="bg1"/>
                </a:solidFill>
              </a:rPr>
              <a:t>espressi in % della banda nominale</a:t>
            </a:r>
            <a:endParaRPr lang="it-IT" sz="2000" b="1" spc="-10" dirty="0">
              <a:solidFill>
                <a:schemeClr val="bg1"/>
              </a:solidFill>
            </a:endParaRPr>
          </a:p>
        </p:txBody>
      </p:sp>
      <p:sp>
        <p:nvSpPr>
          <p:cNvPr id="8" name="CasellaDiTesto 7"/>
          <p:cNvSpPr txBox="1">
            <a:spLocks noChangeAspect="1"/>
          </p:cNvSpPr>
          <p:nvPr/>
        </p:nvSpPr>
        <p:spPr>
          <a:xfrm>
            <a:off x="4595536" y="3509069"/>
            <a:ext cx="1771319" cy="14747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 anchorCtr="0">
            <a:spAutoFit/>
          </a:bodyPr>
          <a:lstStyle/>
          <a:p>
            <a:pPr>
              <a:lnSpc>
                <a:spcPts val="900"/>
              </a:lnSpc>
            </a:pPr>
            <a:r>
              <a:rPr lang="it-IT" b="1" dirty="0" smtClean="0"/>
              <a:t>% banda nominale</a:t>
            </a:r>
            <a:endParaRPr lang="it-IT" b="1" dirty="0"/>
          </a:p>
        </p:txBody>
      </p:sp>
      <p:sp>
        <p:nvSpPr>
          <p:cNvPr id="9" name="CasellaDiTesto 8"/>
          <p:cNvSpPr txBox="1">
            <a:spLocks noChangeAspect="1"/>
          </p:cNvSpPr>
          <p:nvPr/>
        </p:nvSpPr>
        <p:spPr>
          <a:xfrm>
            <a:off x="31817" y="1392313"/>
            <a:ext cx="1771319" cy="14747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 anchorCtr="0">
            <a:spAutoFit/>
          </a:bodyPr>
          <a:lstStyle/>
          <a:p>
            <a:pPr>
              <a:lnSpc>
                <a:spcPts val="900"/>
              </a:lnSpc>
            </a:pPr>
            <a:r>
              <a:rPr lang="it-IT" b="1" dirty="0" smtClean="0"/>
              <a:t>% banda nominale</a:t>
            </a:r>
            <a:endParaRPr lang="it-IT" b="1" dirty="0"/>
          </a:p>
        </p:txBody>
      </p:sp>
      <p:sp>
        <p:nvSpPr>
          <p:cNvPr id="7" name="Cubo 6"/>
          <p:cNvSpPr/>
          <p:nvPr/>
        </p:nvSpPr>
        <p:spPr>
          <a:xfrm>
            <a:off x="541867" y="5147733"/>
            <a:ext cx="169333" cy="355600"/>
          </a:xfrm>
          <a:prstGeom prst="cube">
            <a:avLst/>
          </a:prstGeom>
          <a:solidFill>
            <a:schemeClr val="accent1">
              <a:tint val="100000"/>
              <a:shade val="100000"/>
              <a:satMod val="13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770445" y="5240876"/>
            <a:ext cx="3048912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b="1" spc="-10" dirty="0" smtClean="0"/>
              <a:t>Valori </a:t>
            </a:r>
            <a:r>
              <a:rPr lang="it-IT" sz="1600" b="1" spc="-10" dirty="0"/>
              <a:t>statistici </a:t>
            </a:r>
            <a:r>
              <a:rPr lang="it-IT" sz="1600" b="1" spc="-10" dirty="0" smtClean="0"/>
              <a:t>comparativi (media)</a:t>
            </a:r>
          </a:p>
          <a:p>
            <a:endParaRPr lang="it-IT" sz="1600" b="1" spc="-10" dirty="0"/>
          </a:p>
          <a:p>
            <a:r>
              <a:rPr lang="it-IT" sz="1600" b="1" dirty="0"/>
              <a:t>Banda misurata dagli utenti </a:t>
            </a:r>
            <a:r>
              <a:rPr lang="it-IT" sz="1600" b="1" dirty="0" smtClean="0"/>
              <a:t>(media)</a:t>
            </a:r>
            <a:endParaRPr lang="it-IT" sz="1600" b="1" dirty="0"/>
          </a:p>
        </p:txBody>
      </p:sp>
      <p:sp>
        <p:nvSpPr>
          <p:cNvPr id="11" name="Cubo 10"/>
          <p:cNvSpPr/>
          <p:nvPr/>
        </p:nvSpPr>
        <p:spPr>
          <a:xfrm>
            <a:off x="541861" y="5698082"/>
            <a:ext cx="169333" cy="355600"/>
          </a:xfrm>
          <a:prstGeom prst="cube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5" y="1435151"/>
            <a:ext cx="4758145" cy="276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26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1826751" y="327142"/>
            <a:ext cx="3231654" cy="492443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200" b="1" dirty="0">
                <a:solidFill>
                  <a:schemeClr val="bg1"/>
                </a:solidFill>
                <a:latin typeface="+mn-lt"/>
              </a:rPr>
              <a:t>I dati sul territorio </a:t>
            </a:r>
            <a:endParaRPr lang="it-IT" sz="2000" b="1" i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6147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0"/>
          <a:stretch>
            <a:fillRect/>
          </a:stretch>
        </p:blipFill>
        <p:spPr bwMode="auto">
          <a:xfrm>
            <a:off x="804333" y="1724685"/>
            <a:ext cx="8009454" cy="4591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CasellaDiTesto 2"/>
          <p:cNvSpPr txBox="1">
            <a:spLocks noChangeArrowheads="1"/>
          </p:cNvSpPr>
          <p:nvPr/>
        </p:nvSpPr>
        <p:spPr bwMode="auto">
          <a:xfrm>
            <a:off x="179388" y="1212347"/>
            <a:ext cx="8713787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it-IT" altLang="it-IT" sz="2000" b="1" dirty="0">
                <a:latin typeface="Calibri" pitchFamily="34" charset="0"/>
              </a:rPr>
              <a:t>Media delle banda in download misurata dagli utenti finali </a:t>
            </a:r>
            <a:br>
              <a:rPr lang="it-IT" altLang="it-IT" sz="2000" b="1" dirty="0">
                <a:latin typeface="Calibri" pitchFamily="34" charset="0"/>
              </a:rPr>
            </a:br>
            <a:r>
              <a:rPr lang="it-IT" altLang="it-IT" sz="2000" b="1" dirty="0">
                <a:latin typeface="Calibri" pitchFamily="34" charset="0"/>
              </a:rPr>
              <a:t>(tramite </a:t>
            </a:r>
            <a:r>
              <a:rPr lang="it-IT" altLang="it-IT" sz="2000" b="1" dirty="0" err="1">
                <a:latin typeface="Calibri" pitchFamily="34" charset="0"/>
              </a:rPr>
              <a:t>MisuraInternet</a:t>
            </a:r>
            <a:r>
              <a:rPr lang="it-IT" altLang="it-IT" sz="2000" b="1" dirty="0">
                <a:latin typeface="Calibri" pitchFamily="34" charset="0"/>
              </a:rPr>
              <a:t> </a:t>
            </a:r>
            <a:r>
              <a:rPr lang="it-IT" altLang="it-IT" sz="2000" b="1" dirty="0" err="1">
                <a:latin typeface="Calibri" pitchFamily="34" charset="0"/>
              </a:rPr>
              <a:t>Speed</a:t>
            </a:r>
            <a:r>
              <a:rPr lang="it-IT" altLang="it-IT" sz="2000" b="1" dirty="0">
                <a:latin typeface="Calibri" pitchFamily="34" charset="0"/>
              </a:rPr>
              <a:t> Test nell’anno 2013) nelle regioni d’Italia</a:t>
            </a:r>
          </a:p>
        </p:txBody>
      </p:sp>
    </p:spTree>
    <p:extLst>
      <p:ext uri="{BB962C8B-B14F-4D97-AF65-F5344CB8AC3E}">
        <p14:creationId xmlns:p14="http://schemas.microsoft.com/office/powerpoint/2010/main" val="278451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3928</TotalTime>
  <Words>631</Words>
  <Application>Microsoft Office PowerPoint</Application>
  <PresentationFormat>Presentazione su schermo (4:3)</PresentationFormat>
  <Paragraphs>85</Paragraphs>
  <Slides>8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Tema di Office</vt:lpstr>
      <vt:lpstr> 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Fondazione Ugo Bordoni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Consuelo Tuveri</dc:creator>
  <cp:lastModifiedBy>Alex</cp:lastModifiedBy>
  <cp:revision>228</cp:revision>
  <cp:lastPrinted>2011-05-06T13:54:21Z</cp:lastPrinted>
  <dcterms:created xsi:type="dcterms:W3CDTF">2010-12-06T10:09:41Z</dcterms:created>
  <dcterms:modified xsi:type="dcterms:W3CDTF">2013-11-28T15:23:08Z</dcterms:modified>
</cp:coreProperties>
</file>